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7.wmf" ContentType="image/x-wmf"/>
  <Override PartName="/ppt/media/image26.wmf" ContentType="image/x-wmf"/>
  <Override PartName="/ppt/media/image23.png" ContentType="image/png"/>
  <Override PartName="/ppt/media/image22.wmf" ContentType="image/x-wmf"/>
  <Override PartName="/ppt/media/image19.png" ContentType="image/png"/>
  <Override PartName="/ppt/media/image21.wmf" ContentType="image/x-wmf"/>
  <Override PartName="/ppt/media/image18.png" ContentType="image/png"/>
  <Override PartName="/ppt/media/image20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8.png" ContentType="image/png"/>
  <Override PartName="/ppt/media/image38.png" ContentType="image/png"/>
  <Override PartName="/ppt/media/image41.wmf" ContentType="image/x-wmf"/>
  <Override PartName="/ppt/media/image30.png" ContentType="image/png"/>
  <Override PartName="/ppt/media/image28.png" ContentType="image/png"/>
  <Override PartName="/ppt/media/image42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0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31.png" ContentType="image/png"/>
  <Override PartName="/ppt/media/image1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BF" sz="4400" spc="-1" strike="noStrike">
                <a:latin typeface="Arial"/>
              </a:rPr>
              <a:t>Cliquez pour éditer le format du </a:t>
            </a:r>
            <a:r>
              <a:rPr b="0" lang="fr-BF" sz="4400" spc="-1" strike="noStrike">
                <a:latin typeface="Arial"/>
              </a:rPr>
              <a:t>texte-titre</a:t>
            </a:r>
            <a:endParaRPr b="0" lang="fr-BF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3200" spc="-1" strike="noStrike">
                <a:latin typeface="Arial"/>
              </a:rPr>
              <a:t>Cliquez pour éditer le format du plan de texte</a:t>
            </a:r>
            <a:endParaRPr b="0" lang="fr-BF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BF" sz="2800" spc="-1" strike="noStrike">
                <a:latin typeface="Arial"/>
              </a:rPr>
              <a:t>Second niveau de plan</a:t>
            </a:r>
            <a:endParaRPr b="0" lang="fr-BF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400" spc="-1" strike="noStrike">
                <a:latin typeface="Arial"/>
              </a:rPr>
              <a:t>Troisième niveau de plan</a:t>
            </a:r>
            <a:endParaRPr b="0" lang="fr-BF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BF" sz="2000" spc="-1" strike="noStrike">
                <a:latin typeface="Arial"/>
              </a:rPr>
              <a:t>Quatrième niveau de plan</a:t>
            </a:r>
            <a:endParaRPr b="0" lang="fr-BF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Cinquième niveau de plan</a:t>
            </a:r>
            <a:endParaRPr b="0" lang="fr-BF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Sixième niveau de plan</a:t>
            </a:r>
            <a:endParaRPr b="0" lang="fr-BF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Septième niveau de plan</a:t>
            </a:r>
            <a:endParaRPr b="0" lang="fr-BF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BF" sz="4400" spc="-1" strike="noStrike">
                <a:latin typeface="Arial"/>
              </a:rPr>
              <a:t>Cliquez pour éditer le format du </a:t>
            </a:r>
            <a:r>
              <a:rPr b="0" lang="fr-BF" sz="4400" spc="-1" strike="noStrike">
                <a:latin typeface="Arial"/>
              </a:rPr>
              <a:t>texte-titre</a:t>
            </a:r>
            <a:endParaRPr b="0" lang="fr-BF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3200" spc="-1" strike="noStrike">
                <a:latin typeface="Arial"/>
              </a:rPr>
              <a:t>Cliquez pour éditer le format du plan de texte</a:t>
            </a:r>
            <a:endParaRPr b="0" lang="fr-BF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BF" sz="2800" spc="-1" strike="noStrike">
                <a:latin typeface="Arial"/>
              </a:rPr>
              <a:t>Second niveau de plan</a:t>
            </a:r>
            <a:endParaRPr b="0" lang="fr-BF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400" spc="-1" strike="noStrike">
                <a:latin typeface="Arial"/>
              </a:rPr>
              <a:t>Troisième niveau de plan</a:t>
            </a:r>
            <a:endParaRPr b="0" lang="fr-BF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BF" sz="2000" spc="-1" strike="noStrike">
                <a:latin typeface="Arial"/>
              </a:rPr>
              <a:t>Quatrième niveau de plan</a:t>
            </a:r>
            <a:endParaRPr b="0" lang="fr-BF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Cinquième niveau de plan</a:t>
            </a:r>
            <a:endParaRPr b="0" lang="fr-BF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Sixième niveau de plan</a:t>
            </a:r>
            <a:endParaRPr b="0" lang="fr-BF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Septième niveau de plan</a:t>
            </a:r>
            <a:endParaRPr b="0" lang="fr-BF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wm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wmf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github.com/estelp/Mentoring_Project/tree/main" TargetMode="Externa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09680" y="260640"/>
            <a:ext cx="1406880" cy="6004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Google Shape;59;p14" descr="Une image contenant clipart, logo, Graphique, graphisme&#10;&#10;Description générée automatiquement"/>
          <p:cNvPicPr/>
          <p:nvPr/>
        </p:nvPicPr>
        <p:blipFill>
          <a:blip r:embed="rId2"/>
          <a:stretch/>
        </p:blipFill>
        <p:spPr>
          <a:xfrm>
            <a:off x="2648520" y="4231080"/>
            <a:ext cx="896400" cy="824040"/>
          </a:xfrm>
          <a:prstGeom prst="rect">
            <a:avLst/>
          </a:prstGeom>
          <a:ln>
            <a:noFill/>
          </a:ln>
        </p:spPr>
      </p:pic>
      <p:pic>
        <p:nvPicPr>
          <p:cNvPr id="78" name="Google Shape;60;p14" descr="Une image contenant logo, Police, Graphique, symbole&#10;&#10;Description générée automatiquement"/>
          <p:cNvPicPr/>
          <p:nvPr/>
        </p:nvPicPr>
        <p:blipFill>
          <a:blip r:embed="rId3"/>
          <a:stretch/>
        </p:blipFill>
        <p:spPr>
          <a:xfrm>
            <a:off x="461880" y="4248000"/>
            <a:ext cx="1208160" cy="868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400200" y="38880"/>
            <a:ext cx="2685240" cy="3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97a7"/>
                </a:solidFill>
                <a:latin typeface="Arial Black"/>
                <a:ea typeface="Arial Black"/>
              </a:rPr>
              <a:t>https://cibig-wave.github.io</a:t>
            </a:r>
            <a:endParaRPr b="0" lang="fr-BF" sz="11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2647800" y="649440"/>
            <a:ext cx="3843720" cy="11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" sz="3240" spc="-1" strike="noStrike">
                <a:solidFill>
                  <a:srgbClr val="595959"/>
                </a:solidFill>
                <a:latin typeface="Arial"/>
                <a:ea typeface="Arial"/>
              </a:rPr>
              <a:t>Mentoring Project</a:t>
            </a:r>
            <a:endParaRPr b="0" lang="fr-BF" sz="3240" spc="-1" strike="noStrike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i="1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October 21, 2024 – December 13, 2024</a:t>
            </a:r>
            <a:r>
              <a:rPr b="1" i="1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 </a:t>
            </a:r>
            <a:endParaRPr b="0" lang="fr-BF" sz="1300" spc="-1" strike="noStrike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311760" y="1484640"/>
            <a:ext cx="8516160" cy="145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i="1" lang="en" sz="2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Theme</a:t>
            </a:r>
            <a:r>
              <a:rPr b="0" i="1" lang="en" sz="22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br/>
            <a:r>
              <a:rPr b="1" lang="en" sz="3100" spc="-1" strike="noStrike">
                <a:solidFill>
                  <a:srgbClr val="a61c00"/>
                </a:solidFill>
                <a:latin typeface="Arial"/>
                <a:ea typeface="Arial"/>
              </a:rPr>
              <a:t>Specific lineages of </a:t>
            </a:r>
            <a:r>
              <a:rPr b="1" i="1" lang="en" sz="3100" spc="-1" strike="noStrike">
                <a:solidFill>
                  <a:srgbClr val="a61c00"/>
                </a:solidFill>
                <a:latin typeface="Arial"/>
                <a:ea typeface="Arial"/>
              </a:rPr>
              <a:t>Magnaporthe oryzae</a:t>
            </a:r>
            <a:endParaRPr b="0" lang="fr-BF" sz="3100" spc="-1" strike="noStrike">
              <a:latin typeface="Arial"/>
            </a:endParaRPr>
          </a:p>
        </p:txBody>
      </p:sp>
      <p:sp>
        <p:nvSpPr>
          <p:cNvPr id="82" name="CustomShape 5"/>
          <p:cNvSpPr/>
          <p:nvPr/>
        </p:nvSpPr>
        <p:spPr>
          <a:xfrm>
            <a:off x="6377760" y="3186720"/>
            <a:ext cx="2584800" cy="8715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Tutors</a:t>
            </a:r>
            <a:endParaRPr b="0" lang="fr-BF" sz="1500" spc="-1" strike="noStrike">
              <a:latin typeface="Arial"/>
            </a:endParaRPr>
          </a:p>
          <a:p>
            <a:pPr marL="457200" indent="-31968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Aurore COMTE</a:t>
            </a:r>
            <a:endParaRPr b="0" lang="fr-BF" sz="1500" spc="-1" strike="noStrike">
              <a:latin typeface="Arial"/>
            </a:endParaRPr>
          </a:p>
          <a:p>
            <a:pPr marL="457200" indent="-31968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Sébastien RAVEL</a:t>
            </a:r>
            <a:endParaRPr b="0" lang="fr-BF" sz="1500" spc="-1" strike="noStrike">
              <a:latin typeface="Arial"/>
            </a:endParaRPr>
          </a:p>
        </p:txBody>
      </p:sp>
      <p:pic>
        <p:nvPicPr>
          <p:cNvPr id="83" name="Google Shape;65;p14" descr="Une image contenant texte, Police, logo, Graphique&#10;&#10;Description générée automatiquement"/>
          <p:cNvPicPr/>
          <p:nvPr/>
        </p:nvPicPr>
        <p:blipFill>
          <a:blip r:embed="rId4"/>
          <a:stretch/>
        </p:blipFill>
        <p:spPr>
          <a:xfrm>
            <a:off x="7487280" y="4333680"/>
            <a:ext cx="1096560" cy="729360"/>
          </a:xfrm>
          <a:prstGeom prst="rect">
            <a:avLst/>
          </a:prstGeom>
          <a:ln>
            <a:noFill/>
          </a:ln>
        </p:spPr>
      </p:pic>
      <p:sp>
        <p:nvSpPr>
          <p:cNvPr id="84" name="CustomShape 6"/>
          <p:cNvSpPr/>
          <p:nvPr/>
        </p:nvSpPr>
        <p:spPr>
          <a:xfrm>
            <a:off x="145800" y="3222720"/>
            <a:ext cx="3589920" cy="95796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Attendees</a:t>
            </a:r>
            <a:endParaRPr b="0" lang="fr-BF" sz="1500" spc="-1" strike="noStrike">
              <a:latin typeface="Arial"/>
            </a:endParaRPr>
          </a:p>
          <a:p>
            <a:pPr marL="457200" indent="-31968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Attolou Raoul AGNIMONHAN</a:t>
            </a:r>
            <a:endParaRPr b="0" lang="fr-BF" sz="1500" spc="-1" strike="noStrike">
              <a:latin typeface="Arial"/>
            </a:endParaRPr>
          </a:p>
          <a:p>
            <a:pPr marL="457200" indent="-31968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Pakyendou Estel NAME </a:t>
            </a:r>
            <a:endParaRPr b="0" lang="fr-BF" sz="15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5"/>
          <a:stretch/>
        </p:blipFill>
        <p:spPr>
          <a:xfrm>
            <a:off x="4644000" y="4176000"/>
            <a:ext cx="1717560" cy="95040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6"/>
          <a:stretch/>
        </p:blipFill>
        <p:spPr>
          <a:xfrm>
            <a:off x="7387560" y="72000"/>
            <a:ext cx="1285560" cy="109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BACKGROUND (6/7)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40BC5AC-4FCD-4FA5-BD6D-71D04165ADB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60000" y="792000"/>
            <a:ext cx="8243280" cy="375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BACKGROUND (7/7)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685BE01-7935-4943-9D1C-1CCC740CEBFC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224000" y="850680"/>
            <a:ext cx="6714720" cy="422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OBJECTIVES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1EADA7-7806-4210-A810-55839195B29A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GENERAL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Understanding the structure of M. oryzae populations</a:t>
            </a: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SPECIFICS</a:t>
            </a:r>
            <a:endParaRPr b="0" lang="fr-BF" sz="1800" spc="-1" strike="noStrike">
              <a:latin typeface="Arial"/>
            </a:endParaRPr>
          </a:p>
          <a:p>
            <a:pPr lvl="7" marL="1728000" indent="-21240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Link between host and population structure</a:t>
            </a:r>
            <a:endParaRPr b="0" lang="fr-BF" sz="1800" spc="-1" strike="noStrike">
              <a:latin typeface="Arial"/>
            </a:endParaRPr>
          </a:p>
          <a:p>
            <a:pPr lvl="7" marL="1728000" indent="-21240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Existence of cryptic species that stand out from the rest of the M. oryzae population or</a:t>
            </a:r>
            <a:endParaRPr b="0" lang="fr-BF" sz="1800" spc="-1" strike="noStrike">
              <a:latin typeface="Arial"/>
            </a:endParaRPr>
          </a:p>
          <a:p>
            <a:pPr lvl="7" marL="1728000" indent="-21240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Existence of a single species, independent of its host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BIOINFORMATIC STRATEGY (1/5)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00AE063-A265-4CF5-BCAA-3853D2228D07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Isolates of study (1/2)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 total of 89 isolates from differents countries (25)</a:t>
            </a:r>
            <a:endParaRPr b="0" lang="fr-BF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216000" y="2088000"/>
            <a:ext cx="5041800" cy="27327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5045400" y="2520000"/>
            <a:ext cx="3971520" cy="222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BIOINFORMATIC STRATEGY (2/5)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B066AFD-8BBA-4E45-8D6F-99CA5DB3C1A9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Isolates of study (2/2)</a:t>
            </a:r>
            <a:endParaRPr b="0" lang="fr-BF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rcRect l="14933" t="0" r="0" b="0"/>
          <a:stretch/>
        </p:blipFill>
        <p:spPr>
          <a:xfrm>
            <a:off x="180000" y="1296000"/>
            <a:ext cx="5108760" cy="3740760"/>
          </a:xfrm>
          <a:prstGeom prst="rect">
            <a:avLst/>
          </a:prstGeom>
          <a:ln>
            <a:noFill/>
          </a:ln>
        </p:spPr>
      </p:pic>
      <p:sp>
        <p:nvSpPr>
          <p:cNvPr id="142" name="CustomShape 4"/>
          <p:cNvSpPr/>
          <p:nvPr/>
        </p:nvSpPr>
        <p:spPr>
          <a:xfrm>
            <a:off x="5400000" y="1669320"/>
            <a:ext cx="3735000" cy="257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en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Data obtained for the project</a:t>
            </a:r>
            <a:endParaRPr b="0" lang="fr-BF" sz="1800" spc="-1" strike="noStrike">
              <a:latin typeface="Arial"/>
            </a:endParaRPr>
          </a:p>
          <a:p>
            <a:pPr lvl="2" marL="648000" indent="-212760">
              <a:lnSpc>
                <a:spcPct val="150000"/>
              </a:lnSpc>
              <a:buClr>
                <a:srgbClr val="000000"/>
              </a:buClr>
              <a:buFont typeface="Wingdings" charset="2"/>
              <a:buChar char="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Raw reads</a:t>
            </a:r>
            <a:endParaRPr b="0" lang="fr-BF" sz="1800" spc="-1" strike="noStrike">
              <a:latin typeface="Arial"/>
            </a:endParaRPr>
          </a:p>
          <a:p>
            <a:pPr lvl="2" marL="648000" indent="-212760">
              <a:lnSpc>
                <a:spcPct val="150000"/>
              </a:lnSpc>
              <a:buClr>
                <a:srgbClr val="000000"/>
              </a:buClr>
              <a:buFont typeface="Wingdings" charset="2"/>
              <a:buChar char="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Assembled sequences</a:t>
            </a:r>
            <a:endParaRPr b="0" lang="fr-BF" sz="1800" spc="-1" strike="noStrike">
              <a:latin typeface="Arial"/>
            </a:endParaRPr>
          </a:p>
          <a:p>
            <a:pPr lvl="2" marL="648000" indent="-212760">
              <a:lnSpc>
                <a:spcPct val="150000"/>
              </a:lnSpc>
              <a:buClr>
                <a:srgbClr val="000000"/>
              </a:buClr>
              <a:buFont typeface="Wingdings" charset="2"/>
              <a:buChar char="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List of isolates and their hosts</a:t>
            </a:r>
            <a:endParaRPr b="0" lang="fr-BF" sz="1800" spc="-1" strike="noStrike">
              <a:latin typeface="Arial"/>
            </a:endParaRPr>
          </a:p>
          <a:p>
            <a:pPr lvl="2" marL="648000" indent="-212760">
              <a:lnSpc>
                <a:spcPct val="150000"/>
              </a:lnSpc>
              <a:buClr>
                <a:srgbClr val="000000"/>
              </a:buClr>
              <a:buFont typeface="Wingdings" charset="2"/>
              <a:buChar char="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Assembly information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BIOINFORMATIC STRATEGY (3/5)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F6BAE77-987E-4929-90F3-2B0F60D18DDD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Sequencing startegy</a:t>
            </a:r>
            <a:endParaRPr b="0" lang="fr-BF" sz="1800" spc="-1" strike="noStrike">
              <a:latin typeface="Arial"/>
            </a:endParaRPr>
          </a:p>
          <a:p>
            <a:pPr lvl="5" marL="1296000" indent="-21276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Paired-end </a:t>
            </a:r>
            <a:endParaRPr b="0" lang="fr-BF" sz="1800" spc="-1" strike="noStrike">
              <a:latin typeface="Arial"/>
            </a:endParaRPr>
          </a:p>
          <a:p>
            <a:pPr lvl="5" marL="1296000" indent="-21276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Illumina (HiSeq, MiSeq)</a:t>
            </a:r>
            <a:endParaRPr b="0" lang="fr-BF" sz="1800" spc="-1" strike="noStrike">
              <a:latin typeface="Arial"/>
            </a:endParaRPr>
          </a:p>
          <a:p>
            <a:pPr lvl="5" marL="1296000" indent="-21276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Solexa &amp; 454</a:t>
            </a: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Bioinformatics analysis platform</a:t>
            </a:r>
            <a:endParaRPr b="0" lang="fr-BF" sz="1800" spc="-1" strike="noStrike">
              <a:latin typeface="Arial"/>
            </a:endParaRPr>
          </a:p>
          <a:p>
            <a:pPr lvl="5" marL="1296000" indent="-21276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Montpellier cluster </a:t>
            </a:r>
            <a:endParaRPr b="0" lang="fr-BF" sz="1800" spc="-1" strike="noStrike">
              <a:latin typeface="Arial"/>
            </a:endParaRPr>
          </a:p>
          <a:p>
            <a:pPr lvl="5" marL="1296000" indent="-21276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Local machine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BIOINFORMATIC STRATEGY (4/5)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9583287-6825-40B7-87F4-C4D97421049A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86840" y="663120"/>
            <a:ext cx="3625560" cy="43884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4432320" y="720000"/>
            <a:ext cx="4578120" cy="431640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258840" y="4680000"/>
            <a:ext cx="314280" cy="313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BF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fr-BF" sz="18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3960000" y="4680000"/>
            <a:ext cx="285120" cy="2847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BF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BIOINFORMATIC STRATEGY (5/5)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4EA3685-70AC-46CE-9DBC-347BFB9DDCC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318320" y="742680"/>
            <a:ext cx="6320880" cy="436716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258480" y="4680000"/>
            <a:ext cx="314280" cy="31392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BF" sz="1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(1/14)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8017EDC-8B59-4F10-9A08-A517B62DF9C8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QUALITY CONTROL (1/2)</a:t>
            </a:r>
            <a:endParaRPr b="0" lang="fr-BF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rcRect l="0" t="0" r="50036" b="0"/>
          <a:stretch/>
        </p:blipFill>
        <p:spPr>
          <a:xfrm>
            <a:off x="295200" y="1433520"/>
            <a:ext cx="5712120" cy="3501720"/>
          </a:xfrm>
          <a:prstGeom prst="rect">
            <a:avLst/>
          </a:prstGeom>
          <a:ln>
            <a:noFill/>
          </a:ln>
        </p:spPr>
      </p:pic>
      <p:sp>
        <p:nvSpPr>
          <p:cNvPr id="160" name="CustomShape 4"/>
          <p:cNvSpPr/>
          <p:nvPr/>
        </p:nvSpPr>
        <p:spPr>
          <a:xfrm>
            <a:off x="6048000" y="1872000"/>
            <a:ext cx="3021480" cy="30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300" spc="-1" strike="noStrike">
                <a:solidFill>
                  <a:srgbClr val="000000"/>
                </a:solidFill>
                <a:latin typeface="Arial"/>
                <a:ea typeface="DejaVu Sans"/>
              </a:rPr>
              <a:t>Progressive decrease in read quality beyond 200 bases (towards the extremities)</a:t>
            </a:r>
            <a:endParaRPr b="0" lang="fr-BF" sz="1300" spc="-1" strike="noStrike">
              <a:latin typeface="Arial"/>
            </a:endParaRPr>
          </a:p>
          <a:p>
            <a:pPr marL="216000" indent="-2134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300" spc="-1" strike="noStrike">
                <a:solidFill>
                  <a:srgbClr val="000000"/>
                </a:solidFill>
                <a:latin typeface="Arial"/>
                <a:ea typeface="DejaVu Sans"/>
              </a:rPr>
              <a:t>reaching scores below 20, which is considered low</a:t>
            </a:r>
            <a:endParaRPr b="0" lang="fr-BF" sz="1300" spc="-1" strike="noStrike">
              <a:latin typeface="Arial"/>
            </a:endParaRPr>
          </a:p>
          <a:p>
            <a:pPr marL="216000" indent="-2134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300" spc="-1" strike="noStrike">
                <a:solidFill>
                  <a:srgbClr val="000000"/>
                </a:solidFill>
                <a:latin typeface="Arial"/>
                <a:ea typeface="DejaVu Sans"/>
              </a:rPr>
              <a:t>Quality problems (long reads, adapters, etc.)</a:t>
            </a:r>
            <a:endParaRPr b="0" lang="fr-BF" sz="1300" spc="-1" strike="noStrike">
              <a:latin typeface="Arial"/>
            </a:endParaRPr>
          </a:p>
          <a:p>
            <a:pPr marL="216000" indent="-2134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300" spc="-1" strike="noStrike">
                <a:solidFill>
                  <a:srgbClr val="000000"/>
                </a:solidFill>
                <a:latin typeface="Arial"/>
                <a:ea typeface="DejaVu Sans"/>
              </a:rPr>
              <a:t>Trimming to remove low-quality bases</a:t>
            </a:r>
            <a:endParaRPr b="0" lang="fr-BF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(2/14)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BA9153E-091A-4EB6-896C-352F74E60A9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QUALITY CONTROL (2/2)</a:t>
            </a:r>
            <a:endParaRPr b="0" lang="fr-BF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49956" t="0" r="0" b="0"/>
          <a:stretch/>
        </p:blipFill>
        <p:spPr>
          <a:xfrm>
            <a:off x="79920" y="1433520"/>
            <a:ext cx="5965560" cy="3501720"/>
          </a:xfrm>
          <a:prstGeom prst="rect">
            <a:avLst/>
          </a:prstGeom>
          <a:ln>
            <a:noFill/>
          </a:ln>
        </p:spPr>
      </p:pic>
      <p:sp>
        <p:nvSpPr>
          <p:cNvPr id="165" name="CustomShape 4"/>
          <p:cNvSpPr/>
          <p:nvPr/>
        </p:nvSpPr>
        <p:spPr>
          <a:xfrm>
            <a:off x="6048000" y="1944000"/>
            <a:ext cx="3021480" cy="28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Consistently high quality scores over the entire length of the sequences.</a:t>
            </a:r>
            <a:endParaRPr b="0" lang="fr-BF" sz="1500" spc="-1" strike="noStrike">
              <a:latin typeface="Arial"/>
            </a:endParaRPr>
          </a:p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Suggests higher-quality readings overall</a:t>
            </a:r>
            <a:endParaRPr b="0" lang="fr-BF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11760" y="9936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PLAN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11760" y="808920"/>
            <a:ext cx="8516160" cy="41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19680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BACKGROUND</a:t>
            </a:r>
            <a:endParaRPr b="0" lang="fr-BF" sz="1500" spc="-1" strike="noStrike">
              <a:latin typeface="Arial"/>
            </a:endParaRPr>
          </a:p>
          <a:p>
            <a:pPr marL="457200" indent="-319680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OBJECTIVES</a:t>
            </a:r>
            <a:endParaRPr b="0" lang="fr-BF" sz="1500" spc="-1" strike="noStrike">
              <a:latin typeface="Arial"/>
            </a:endParaRPr>
          </a:p>
          <a:p>
            <a:pPr marL="457200" indent="-319680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BIOINFORMATIC STRATEGY</a:t>
            </a:r>
            <a:endParaRPr b="0" lang="fr-BF" sz="1500" spc="-1" strike="noStrike">
              <a:latin typeface="Arial"/>
            </a:endParaRPr>
          </a:p>
          <a:p>
            <a:pPr marL="457200" indent="-319680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RESULTS &amp; DISCUSSION</a:t>
            </a:r>
            <a:endParaRPr b="0" lang="fr-BF" sz="1500" spc="-1" strike="noStrike">
              <a:latin typeface="Arial"/>
            </a:endParaRPr>
          </a:p>
          <a:p>
            <a:pPr marL="457200" indent="-319680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CHALLENGES</a:t>
            </a:r>
            <a:endParaRPr b="0" lang="fr-BF" sz="1500" spc="-1" strike="noStrike">
              <a:latin typeface="Arial"/>
            </a:endParaRPr>
          </a:p>
          <a:p>
            <a:pPr marL="457200" indent="-319680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CONCLUSION</a:t>
            </a:r>
            <a:endParaRPr b="0" lang="fr-BF" sz="1500" spc="-1" strike="noStrike">
              <a:latin typeface="Arial"/>
            </a:endParaRPr>
          </a:p>
          <a:p>
            <a:pPr marL="457200" indent="-319680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PERSPECTIVES</a:t>
            </a:r>
            <a:endParaRPr b="0" lang="fr-BF" sz="1500" spc="-1" strike="noStrike">
              <a:latin typeface="Arial"/>
            </a:endParaRPr>
          </a:p>
          <a:p>
            <a:pPr marL="457200" indent="-319680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REFERENCES</a:t>
            </a:r>
            <a:endParaRPr b="0" lang="fr-BF" sz="15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A815A69-A2D8-481F-8334-1F5B69BBEE4D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(3/14)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E7B76A4-9340-46EB-BA92-2FE9C8D031C0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SNP CALLING (1/5)</a:t>
            </a:r>
            <a:endParaRPr b="0" lang="fr-BF" sz="1800" spc="-1" strike="noStrike">
              <a:latin typeface="Arial"/>
            </a:endParaRPr>
          </a:p>
          <a:p>
            <a:pPr lvl="1" marL="432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Stats &amp; PCA</a:t>
            </a:r>
            <a:endParaRPr b="0" lang="fr-BF" sz="18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2772000" y="2196000"/>
            <a:ext cx="3417480" cy="27334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72000" y="2412000"/>
            <a:ext cx="3138840" cy="2445120"/>
          </a:xfrm>
          <a:prstGeom prst="rect">
            <a:avLst/>
          </a:prstGeom>
          <a:ln>
            <a:noFill/>
          </a:ln>
        </p:spPr>
      </p:pic>
      <p:sp>
        <p:nvSpPr>
          <p:cNvPr id="171" name="CustomShape 4"/>
          <p:cNvSpPr/>
          <p:nvPr/>
        </p:nvSpPr>
        <p:spPr>
          <a:xfrm>
            <a:off x="6048000" y="1980000"/>
            <a:ext cx="3021480" cy="30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Three distinct clusters are visible.</a:t>
            </a:r>
            <a:endParaRPr b="0" lang="fr-BF" sz="1500" spc="-1" strike="noStrike">
              <a:latin typeface="Arial"/>
            </a:endParaRPr>
          </a:p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The clusters are well separated, suggesting good differentiation between data groups.</a:t>
            </a:r>
            <a:endParaRPr b="0" lang="fr-BF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(4/14)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0A69A55-8B3F-4FF9-8AAF-A26CA03FE8E2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SNP CALLING (2/4)</a:t>
            </a:r>
            <a:endParaRPr b="0" lang="fr-BF" sz="1800" spc="-1" strike="noStrike">
              <a:latin typeface="Arial"/>
            </a:endParaRPr>
          </a:p>
          <a:p>
            <a:pPr lvl="1" marL="432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DAPC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fr-BF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4644000" y="1961640"/>
            <a:ext cx="3957120" cy="2967480"/>
          </a:xfrm>
          <a:prstGeom prst="rect">
            <a:avLst/>
          </a:prstGeom>
          <a:ln>
            <a:noFill/>
          </a:ln>
        </p:spPr>
      </p:pic>
      <p:sp>
        <p:nvSpPr>
          <p:cNvPr id="176" name="CustomShape 4"/>
          <p:cNvSpPr/>
          <p:nvPr/>
        </p:nvSpPr>
        <p:spPr>
          <a:xfrm>
            <a:off x="360000" y="1800000"/>
            <a:ext cx="3669480" cy="28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Three distinct groups appear (red, green, blue).</a:t>
            </a:r>
            <a:endParaRPr b="0" lang="fr-BF" sz="1500" spc="-1" strike="noStrike">
              <a:latin typeface="Arial"/>
            </a:endParaRPr>
          </a:p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The groups are well separated, but the red dots show greater dispersion than the others.</a:t>
            </a:r>
            <a:endParaRPr b="0" lang="fr-BF" sz="1500" spc="-1" strike="noStrike">
              <a:latin typeface="Arial"/>
            </a:endParaRPr>
          </a:p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individuals of others groups share similar characteristics.</a:t>
            </a:r>
            <a:endParaRPr b="0" lang="fr-BF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(5/14)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E1009A-C07A-49AA-81F5-CD113A097137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SNP CALLING (3/4)</a:t>
            </a:r>
            <a:endParaRPr b="0" lang="fr-BF" sz="1800" spc="-1" strike="noStrike">
              <a:latin typeface="Arial"/>
            </a:endParaRPr>
          </a:p>
          <a:p>
            <a:pPr lvl="1" marL="432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Stats &amp; PCA</a:t>
            </a:r>
            <a:endParaRPr b="0" lang="fr-BF" sz="18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884680" y="2133000"/>
            <a:ext cx="3406320" cy="272448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80000" y="2271240"/>
            <a:ext cx="3237120" cy="2511360"/>
          </a:xfrm>
          <a:prstGeom prst="rect">
            <a:avLst/>
          </a:prstGeom>
          <a:ln>
            <a:noFill/>
          </a:ln>
        </p:spPr>
      </p:pic>
      <p:sp>
        <p:nvSpPr>
          <p:cNvPr id="182" name="CustomShape 4"/>
          <p:cNvSpPr/>
          <p:nvPr/>
        </p:nvSpPr>
        <p:spPr>
          <a:xfrm>
            <a:off x="5832000" y="1620000"/>
            <a:ext cx="3237480" cy="34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Three distinct clusters are always visible.</a:t>
            </a:r>
            <a:endParaRPr b="0" lang="fr-BF" sz="1500" spc="-1" strike="noStrike">
              <a:latin typeface="Arial"/>
            </a:endParaRPr>
          </a:p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The clusters are well separated, suggesting considerable differentiation between the data groups.</a:t>
            </a:r>
            <a:endParaRPr b="0" lang="fr-BF" sz="1500" spc="-1" strike="noStrike">
              <a:latin typeface="Arial"/>
            </a:endParaRPr>
          </a:p>
          <a:p>
            <a:pPr marL="216000" indent="-2134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In particular, the blue cluster</a:t>
            </a:r>
            <a:endParaRPr b="0" lang="fr-BF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(6/14)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4D7988C-554C-42D2-87D9-4E6BA9F3E3D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SNP CALLING (4/4)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fr-BF" sz="1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4452120" y="1468440"/>
            <a:ext cx="4293000" cy="321912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360000" y="1584000"/>
            <a:ext cx="3933000" cy="294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(7/14)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3CBD8AF-6551-473A-9D85-C6D522C57F39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GENETIC DIVERSITY (1/3)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fr-BF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5022360" y="864000"/>
            <a:ext cx="3722760" cy="165312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72000" y="1584000"/>
            <a:ext cx="4390560" cy="6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1" lang="fr-BF" sz="1300" spc="-1" strike="noStrike">
                <a:solidFill>
                  <a:srgbClr val="000000"/>
                </a:solidFill>
                <a:latin typeface="Arial"/>
                <a:ea typeface="Liberation Mono;Courier New;DejaVu Sans Mono"/>
              </a:rPr>
              <a:t>Pop1    Pop2    Pop3     Pop4     Pop5    Pop6     Pop7 </a:t>
            </a:r>
            <a:endParaRPr b="0" lang="fr-BF" sz="13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fr-BF" sz="1300" spc="-1" strike="noStrike">
                <a:solidFill>
                  <a:srgbClr val="000000"/>
                </a:solidFill>
                <a:latin typeface="Arial"/>
                <a:ea typeface="Liberation Mono;Courier New;DejaVu Sans Mono"/>
              </a:rPr>
              <a:t>  </a:t>
            </a:r>
            <a:r>
              <a:rPr b="0" lang="fr-BF" sz="1300" spc="-1" strike="noStrike">
                <a:solidFill>
                  <a:srgbClr val="000000"/>
                </a:solidFill>
                <a:latin typeface="Arial"/>
                <a:ea typeface="Liberation Mono;Courier New;DejaVu Sans Mono"/>
              </a:rPr>
              <a:t>11          5          19           8           12         28          6</a:t>
            </a:r>
            <a:r>
              <a:rPr b="1" lang="fr-BF" sz="1300" spc="-1" strike="noStrike">
                <a:solidFill>
                  <a:srgbClr val="000000"/>
                </a:solidFill>
                <a:latin typeface="Arial"/>
                <a:ea typeface="Liberation Mono;Courier New;DejaVu Sans Mono"/>
              </a:rPr>
              <a:t>      </a:t>
            </a:r>
            <a:endParaRPr b="0" lang="fr-BF" sz="1300" spc="-1" strike="noStrike">
              <a:latin typeface="Arial"/>
            </a:endParaRPr>
          </a:p>
        </p:txBody>
      </p:sp>
      <p:grpSp>
        <p:nvGrpSpPr>
          <p:cNvPr id="193" name="Group 5"/>
          <p:cNvGrpSpPr/>
          <p:nvPr/>
        </p:nvGrpSpPr>
        <p:grpSpPr>
          <a:xfrm>
            <a:off x="426600" y="-576000"/>
            <a:ext cx="7925400" cy="5655240"/>
            <a:chOff x="426600" y="-576000"/>
            <a:chExt cx="7925400" cy="5655240"/>
          </a:xfrm>
        </p:grpSpPr>
        <p:pic>
          <p:nvPicPr>
            <p:cNvPr id="194" name="" descr=""/>
            <p:cNvPicPr/>
            <p:nvPr/>
          </p:nvPicPr>
          <p:blipFill>
            <a:blip r:embed="rId2"/>
            <a:stretch/>
          </p:blipFill>
          <p:spPr>
            <a:xfrm>
              <a:off x="426600" y="-576000"/>
              <a:ext cx="7925400" cy="565524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95" name="Group 6"/>
            <p:cNvGrpSpPr/>
            <p:nvPr/>
          </p:nvGrpSpPr>
          <p:grpSpPr>
            <a:xfrm>
              <a:off x="999360" y="851400"/>
              <a:ext cx="6881400" cy="2779200"/>
              <a:chOff x="999360" y="851400"/>
              <a:chExt cx="6881400" cy="2779200"/>
            </a:xfrm>
          </p:grpSpPr>
          <p:sp>
            <p:nvSpPr>
              <p:cNvPr id="196" name="CustomShape 7"/>
              <p:cNvSpPr/>
              <p:nvPr/>
            </p:nvSpPr>
            <p:spPr>
              <a:xfrm>
                <a:off x="7128720" y="3179160"/>
                <a:ext cx="752040" cy="451440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BF" sz="13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Pop1</a:t>
                </a:r>
                <a:endParaRPr b="0" lang="fr-BF" sz="1300" spc="-1" strike="noStrike">
                  <a:latin typeface="Arial"/>
                </a:endParaRPr>
              </a:p>
            </p:txBody>
          </p:sp>
          <p:sp>
            <p:nvSpPr>
              <p:cNvPr id="197" name="CustomShape 8"/>
              <p:cNvSpPr/>
              <p:nvPr/>
            </p:nvSpPr>
            <p:spPr>
              <a:xfrm>
                <a:off x="1470960" y="1987560"/>
                <a:ext cx="516600" cy="451080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BF" sz="13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Pop2</a:t>
                </a:r>
                <a:endParaRPr b="0" lang="fr-BF" sz="1300" spc="-1" strike="noStrike">
                  <a:latin typeface="Arial"/>
                </a:endParaRPr>
              </a:p>
            </p:txBody>
          </p:sp>
          <p:sp>
            <p:nvSpPr>
              <p:cNvPr id="198" name="CustomShape 9"/>
              <p:cNvSpPr/>
              <p:nvPr/>
            </p:nvSpPr>
            <p:spPr>
              <a:xfrm>
                <a:off x="4818600" y="1987560"/>
                <a:ext cx="516240" cy="451080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BF" sz="13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Pop3</a:t>
                </a:r>
                <a:endParaRPr b="0" lang="fr-BF" sz="1300" spc="-1" strike="noStrike">
                  <a:latin typeface="Arial"/>
                </a:endParaRPr>
              </a:p>
            </p:txBody>
          </p:sp>
          <p:sp>
            <p:nvSpPr>
              <p:cNvPr id="199" name="CustomShape 10"/>
              <p:cNvSpPr/>
              <p:nvPr/>
            </p:nvSpPr>
            <p:spPr>
              <a:xfrm>
                <a:off x="1470960" y="1987560"/>
                <a:ext cx="516600" cy="451080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BF" sz="13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Pop2</a:t>
                </a:r>
                <a:endParaRPr b="0" lang="fr-BF" sz="1300" spc="-1" strike="noStrike">
                  <a:latin typeface="Arial"/>
                </a:endParaRPr>
              </a:p>
            </p:txBody>
          </p:sp>
          <p:sp>
            <p:nvSpPr>
              <p:cNvPr id="200" name="CustomShape 11"/>
              <p:cNvSpPr/>
              <p:nvPr/>
            </p:nvSpPr>
            <p:spPr>
              <a:xfrm>
                <a:off x="999360" y="851400"/>
                <a:ext cx="516600" cy="451080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BF" sz="13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Pop4</a:t>
                </a:r>
                <a:endParaRPr b="0" lang="fr-BF" sz="1300" spc="-1" strike="noStrike">
                  <a:latin typeface="Arial"/>
                </a:endParaRPr>
              </a:p>
            </p:txBody>
          </p:sp>
          <p:sp>
            <p:nvSpPr>
              <p:cNvPr id="201" name="CustomShape 12"/>
              <p:cNvSpPr/>
              <p:nvPr/>
            </p:nvSpPr>
            <p:spPr>
              <a:xfrm>
                <a:off x="5855400" y="1987560"/>
                <a:ext cx="516960" cy="451080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BF" sz="13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Pop5</a:t>
                </a:r>
                <a:endParaRPr b="0" lang="fr-BF" sz="1300" spc="-1" strike="noStrike">
                  <a:latin typeface="Arial"/>
                </a:endParaRPr>
              </a:p>
            </p:txBody>
          </p:sp>
          <p:sp>
            <p:nvSpPr>
              <p:cNvPr id="202" name="CustomShape 13"/>
              <p:cNvSpPr/>
              <p:nvPr/>
            </p:nvSpPr>
            <p:spPr>
              <a:xfrm>
                <a:off x="2649600" y="1987560"/>
                <a:ext cx="516960" cy="451080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BF" sz="13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Pop6</a:t>
                </a:r>
                <a:endParaRPr b="0" lang="fr-BF" sz="1300" spc="-1" strike="noStrike">
                  <a:latin typeface="Arial"/>
                </a:endParaRPr>
              </a:p>
            </p:txBody>
          </p:sp>
          <p:sp>
            <p:nvSpPr>
              <p:cNvPr id="203" name="CustomShape 14"/>
              <p:cNvSpPr/>
              <p:nvPr/>
            </p:nvSpPr>
            <p:spPr>
              <a:xfrm>
                <a:off x="6562800" y="1078560"/>
                <a:ext cx="516960" cy="451440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BF" sz="13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Pop7</a:t>
                </a:r>
                <a:endParaRPr b="0" lang="fr-BF" sz="13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(8/14)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3E7B773-20C9-4055-890F-33A68FFA6CD8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GENETIC DIVERSITY (2/3)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fr-BF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rcRect l="0" t="15102" r="0" b="16887"/>
          <a:stretch/>
        </p:blipFill>
        <p:spPr>
          <a:xfrm>
            <a:off x="761400" y="1471320"/>
            <a:ext cx="7344720" cy="349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(9/14)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C2B102-C9E2-4DC1-A3D6-D5FB2D64727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GENETIC DIVERSITY (3/3)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fr-BF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701280" y="1656000"/>
            <a:ext cx="4537080" cy="3094560"/>
          </a:xfrm>
          <a:prstGeom prst="rect">
            <a:avLst/>
          </a:prstGeom>
          <a:ln>
            <a:noFill/>
          </a:ln>
        </p:spPr>
      </p:pic>
      <p:sp>
        <p:nvSpPr>
          <p:cNvPr id="212" name="CustomShape 4"/>
          <p:cNvSpPr/>
          <p:nvPr/>
        </p:nvSpPr>
        <p:spPr>
          <a:xfrm>
            <a:off x="5148000" y="936000"/>
            <a:ext cx="3922560" cy="39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The clusters are not well separated, suggesting similitude between data groups.</a:t>
            </a:r>
            <a:endParaRPr b="0" lang="fr-BF" sz="1500" spc="-1" strike="noStrike">
              <a:latin typeface="Arial"/>
            </a:endParaRPr>
          </a:p>
          <a:p>
            <a:pPr marL="216000" indent="-2134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Except for Pop2 and Pop7, which are well separated from the other clusters, suggesting a difference, but homogeneity at the level of their individuals (Pop2).</a:t>
            </a:r>
            <a:endParaRPr b="0" lang="fr-BF" sz="1500" spc="-1" strike="noStrike">
              <a:latin typeface="Arial"/>
            </a:endParaRPr>
          </a:p>
          <a:p>
            <a:pPr marL="216000" indent="-2134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Clusters (Pop5 and Pop6) are close or overlap: similarities between groups.</a:t>
            </a:r>
            <a:endParaRPr b="0" lang="fr-BF" sz="1500" spc="-1" strike="noStrike">
              <a:latin typeface="Arial"/>
            </a:endParaRPr>
          </a:p>
          <a:p>
            <a:pPr marL="216000" indent="-2134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fr-BF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The same applies to clusters (Pop1, Pop3 and Pop4).</a:t>
            </a:r>
            <a:endParaRPr b="0" lang="fr-BF" sz="15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72440" y="1296000"/>
            <a:ext cx="402120" cy="374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(10/14)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7524338-5C5E-446D-A5C7-7013148D5BE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PHYTLOGENETIC TREE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115000"/>
              </a:lnSpc>
            </a:pPr>
            <a:endParaRPr b="0" lang="fr-BF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4536000" y="720000"/>
            <a:ext cx="4145760" cy="436752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464400" y="1332000"/>
            <a:ext cx="3692520" cy="374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(11/14)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D48F7A7-4BE9-4DBA-AAF2-29F48BC44D69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16000" indent="-21492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Genetic diversity reduced among </a:t>
            </a: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isolates </a:t>
            </a:r>
            <a:endParaRPr b="0" lang="fr-BF" sz="1800" spc="-1" strike="noStrike">
              <a:latin typeface="Arial"/>
            </a:endParaRPr>
          </a:p>
          <a:p>
            <a:pPr marL="216000" indent="-21492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Correlation observed between pathogen and host, although relatively small </a:t>
            </a:r>
            <a:endParaRPr b="0" lang="fr-BF" sz="1800" spc="-1" strike="noStrike">
              <a:latin typeface="Arial"/>
            </a:endParaRPr>
          </a:p>
          <a:p>
            <a:pPr lvl="5" marL="1296000" indent="-21492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relatively small genetic differences between isolates remain</a:t>
            </a:r>
            <a:endParaRPr b="0" lang="fr-BF" sz="1800" spc="-1" strike="noStrike">
              <a:latin typeface="Arial"/>
            </a:endParaRPr>
          </a:p>
          <a:p>
            <a:pPr lvl="5" marL="1296000" indent="-21492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regardless of country of origin</a:t>
            </a:r>
            <a:endParaRPr b="0" lang="fr-BF" sz="1800" spc="-1" strike="noStrike">
              <a:latin typeface="Arial"/>
            </a:endParaRPr>
          </a:p>
          <a:p>
            <a:pPr marL="216000" indent="-21492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Strong genetic proximity between rice isolates</a:t>
            </a:r>
            <a:endParaRPr b="0" lang="fr-BF" sz="1800" spc="-1" strike="noStrike">
              <a:latin typeface="Arial"/>
            </a:endParaRPr>
          </a:p>
          <a:p>
            <a:pPr marL="216000" indent="-21492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Isolates from other hosts also tend to form distinct groups. </a:t>
            </a:r>
            <a:endParaRPr b="0" lang="fr-BF" sz="1800" spc="-1" strike="noStrike">
              <a:latin typeface="Arial"/>
            </a:endParaRPr>
          </a:p>
          <a:p>
            <a:pPr marL="216000" indent="-214920" algn="just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These observations suggest that the host plays a key role in structuring </a:t>
            </a: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populations, </a:t>
            </a:r>
            <a:endParaRPr b="0" lang="fr-BF" sz="1800" spc="-1" strike="noStrike">
              <a:latin typeface="Arial"/>
            </a:endParaRPr>
          </a:p>
          <a:p>
            <a:pPr lvl="5" marL="1296000" indent="-21492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but with no marked separation between countries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(12/14)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CBD868E-79C8-4D9C-8AA6-49228F33CC9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16000" indent="-21492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Our results are in accordance with several previous studies</a:t>
            </a:r>
            <a:endParaRPr b="0" lang="fr-BF" sz="1800" spc="-1" strike="noStrike">
              <a:latin typeface="Arial"/>
            </a:endParaRPr>
          </a:p>
          <a:p>
            <a:pPr lvl="3" marL="864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showing that </a:t>
            </a: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exhibits some host specialization, </a:t>
            </a:r>
            <a:endParaRPr b="0" lang="fr-BF" sz="1800" spc="-1" strike="noStrike">
              <a:latin typeface="Arial"/>
            </a:endParaRPr>
          </a:p>
          <a:p>
            <a:pPr lvl="3" marL="864000" indent="-21528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although this is not a strict separation (</a:t>
            </a:r>
            <a:r>
              <a:rPr b="0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Saleh </a:t>
            </a:r>
            <a:r>
              <a:rPr b="0" i="1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et al.</a:t>
            </a:r>
            <a:r>
              <a:rPr b="0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, 2014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; </a:t>
            </a:r>
            <a:r>
              <a:rPr b="0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Gladieux </a:t>
            </a:r>
            <a:r>
              <a:rPr b="0" i="1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et al.</a:t>
            </a:r>
            <a:r>
              <a:rPr b="0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, 2018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).</a:t>
            </a:r>
            <a:endParaRPr b="0" lang="fr-BF" sz="1800" spc="-1" strike="noStrike">
              <a:latin typeface="Arial"/>
            </a:endParaRPr>
          </a:p>
          <a:p>
            <a:pPr marL="216000" indent="-21492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observed structuring, where isolates from </a:t>
            </a: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Oryzae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are genetically close, may be linked to specific adaptation to rice defense mechanisms, as shown in the work of </a:t>
            </a:r>
            <a:r>
              <a:rPr b="0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Valent and Khang (2010)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093440" y="2088000"/>
            <a:ext cx="201240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TOPIC</a:t>
            </a:r>
            <a:endParaRPr b="0" lang="fr-BF" sz="28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83FA527-3E0E-48CB-9F46-9D58DB7E3A04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612000" y="72000"/>
            <a:ext cx="6477840" cy="501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(13/14)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06C9C6-C137-41EB-9D59-B151C0E9B08D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112680" y="81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16000" indent="-214920" algn="just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absence of distinct genetic differences between isolates from different countries </a:t>
            </a:r>
            <a:endParaRPr b="0" lang="fr-BF" sz="1800" spc="-1" strike="noStrike">
              <a:latin typeface="Arial"/>
            </a:endParaRPr>
          </a:p>
          <a:p>
            <a:pPr lvl="4" marL="1080000" indent="-215280" algn="just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can be explained by the movement of seeds and international trade, </a:t>
            </a:r>
            <a:endParaRPr b="0" lang="fr-BF" sz="1800" spc="-1" strike="noStrike">
              <a:latin typeface="Arial"/>
            </a:endParaRPr>
          </a:p>
          <a:p>
            <a:pPr lvl="4" marL="1080000" indent="-215280" algn="just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favoring the dispersal of </a:t>
            </a: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strains. </a:t>
            </a:r>
            <a:endParaRPr b="0" lang="fr-BF" sz="1800" spc="-1" strike="noStrike">
              <a:latin typeface="Arial"/>
            </a:endParaRPr>
          </a:p>
          <a:p>
            <a:pPr marL="216000" indent="-214920" algn="just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This hypothesis is supported by other studies </a:t>
            </a:r>
            <a:endParaRPr b="0" lang="fr-BF" sz="1800" spc="-1" strike="noStrike">
              <a:latin typeface="Arial"/>
            </a:endParaRPr>
          </a:p>
          <a:p>
            <a:pPr lvl="4" marL="1080000" indent="-215280" algn="just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which highlight the global dispersion of pathogenic lineages through human activities (</a:t>
            </a:r>
            <a:r>
              <a:rPr b="0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Takan </a:t>
            </a:r>
            <a:r>
              <a:rPr b="0" i="1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et al.</a:t>
            </a:r>
            <a:r>
              <a:rPr b="0" lang="en" sz="1800" spc="-1" strike="noStrike">
                <a:solidFill>
                  <a:srgbClr val="c9211e"/>
                </a:solidFill>
                <a:latin typeface="Arial"/>
                <a:ea typeface="Arial"/>
              </a:rPr>
              <a:t>, 2012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).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(14/14)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CE452FA-8937-45F6-815C-762F31242C9A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12680" y="738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16000" indent="-21492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No cryptic species were detected in this study, </a:t>
            </a:r>
            <a:endParaRPr b="0" lang="fr-BF" sz="1800" spc="-1" strike="noStrike">
              <a:latin typeface="Arial"/>
            </a:endParaRPr>
          </a:p>
          <a:p>
            <a:pPr lvl="6" marL="1512000" indent="-2152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Other research has suggested the presence of cryptic subpopulations within </a:t>
            </a: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M. oryzae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(</a:t>
            </a:r>
            <a:r>
              <a:rPr b="0" lang="en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Latorre </a:t>
            </a:r>
            <a:r>
              <a:rPr b="0" i="1" lang="en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et al.</a:t>
            </a:r>
            <a:r>
              <a:rPr b="0" lang="en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, 2020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). </a:t>
            </a:r>
            <a:endParaRPr b="0" lang="fr-BF" sz="1800" spc="-1" strike="noStrike">
              <a:latin typeface="Arial"/>
            </a:endParaRPr>
          </a:p>
          <a:p>
            <a:pPr marL="216000" indent="-21492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could indicate greater complexity within pathogenic populations than our data currently reveal.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CHALLENGES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FCEA3A8-FD03-45B3-AA62-593971828F7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Lack of time for optimal management of different steps</a:t>
            </a:r>
            <a:endParaRPr b="0" lang="fr-BF" sz="1800" spc="-1" strike="noStrike">
              <a:latin typeface="Arial"/>
            </a:endParaRPr>
          </a:p>
          <a:p>
            <a:pPr lvl="8" marL="1944000" indent="-2152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limits the depth of certain analyses and the quality</a:t>
            </a: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New and complex topic to understand</a:t>
            </a:r>
            <a:endParaRPr b="0" lang="fr-BF" sz="1800" spc="-1" strike="noStrike">
              <a:latin typeface="Arial"/>
            </a:endParaRPr>
          </a:p>
          <a:p>
            <a:pPr lvl="8" marL="1944000" indent="-2152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considerable time for learning and experimentation</a:t>
            </a: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Multiplicity of research axes with SNPs</a:t>
            </a:r>
            <a:endParaRPr b="0" lang="fr-BF" sz="1800" spc="-1" strike="noStrike">
              <a:latin typeface="Arial"/>
            </a:endParaRPr>
          </a:p>
          <a:p>
            <a:pPr lvl="7" marL="1728000" indent="-2152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risk of dispersing efforts, potentially compromising the depth of priority analyses.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CONCLUSION (1/2)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5D12FCA-763C-4A35-B35A-1300540AF70D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112680" y="81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16000" indent="-215280" algn="just">
              <a:lnSpc>
                <a:spcPct val="2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Our results highlight a structuring of M. Oryzae populations</a:t>
            </a:r>
            <a:endParaRPr b="0" lang="fr-BF" sz="1800" spc="-1" strike="noStrike">
              <a:latin typeface="Arial"/>
            </a:endParaRPr>
          </a:p>
          <a:p>
            <a:pPr lvl="6" marL="1512000" indent="-2152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influenced mainly by the host, with moderate intra-population diversity </a:t>
            </a:r>
            <a:endParaRPr b="0" lang="fr-BF" sz="1800" spc="-1" strike="noStrike">
              <a:latin typeface="Arial"/>
            </a:endParaRPr>
          </a:p>
          <a:p>
            <a:pPr lvl="2" marL="648000" indent="-2152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and an absence of significant geographic structuring. </a:t>
            </a:r>
            <a:endParaRPr b="0" lang="fr-BF" sz="1800" spc="-1" strike="noStrike">
              <a:latin typeface="Arial"/>
            </a:endParaRPr>
          </a:p>
          <a:p>
            <a:pPr marL="216000" indent="-215280" algn="just">
              <a:lnSpc>
                <a:spcPct val="2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These data reinforce the idea that pathogen management in crops </a:t>
            </a:r>
            <a:endParaRPr b="0" lang="fr-BF" sz="1800" spc="-1" strike="noStrike">
              <a:latin typeface="Arial"/>
            </a:endParaRPr>
          </a:p>
          <a:p>
            <a:pPr lvl="6" marL="1512000" indent="-2152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must take into account not only local dynamics but also international exchanges.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CONCLUSION (2/2)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AD2FD3B-51B2-4954-AEBD-16DBD9746232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objective of this tutored project was achieved</a:t>
            </a: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Production of a Github page</a:t>
            </a:r>
            <a:endParaRPr b="0" lang="fr-BF" sz="1800" spc="-1" strike="noStrike">
              <a:latin typeface="Arial"/>
            </a:endParaRPr>
          </a:p>
          <a:p>
            <a:pPr lvl="6" marL="1512000" indent="-21528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https://github.com/estelp/Mentoring_Project/tree/main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endParaRPr b="0" lang="fr-BF" sz="18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endParaRPr b="0" lang="fr-BF" sz="18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Other aspects remain to be explored to better address objectives of this project</a:t>
            </a:r>
            <a:endParaRPr b="0" lang="fr-BF" sz="1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3348000" y="2484000"/>
            <a:ext cx="1701360" cy="170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PERSPECTIVES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43CB505-254E-480C-B65A-C7B892B092F1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112680" y="774720"/>
            <a:ext cx="8914320" cy="32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Explore other aspects of the study</a:t>
            </a: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Perform mapping</a:t>
            </a: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Optimize SNP filtering</a:t>
            </a: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Organize and improve the GitHub repository</a:t>
            </a: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Wingdings" charset="2"/>
              <a:buChar char="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Extend the project to produce a Snakefile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REFERENCES (1/2)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6125396-E8BC-4BD2-AEAA-AA6206436CF1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Chiapello, H., Mallet, L., Guérin, C., Aguileta, G., Amselem, J., Kroj, T., Ortega-Abboud, E., Lebrun, M.-H., Henrissat, B., Gendrault, A., Rodolphe, F., Tharreau, D., Fournier, E., 2015. Deciphering Genome Content and Evolutionary Relationships of Isolates from the Fungus Magnaporthe oryzae Attacking Different Host Plants. Genome Biol Evol 7, 2896–2912. https://doi.org/10.1093/gbe/evv187</a:t>
            </a:r>
            <a:endParaRPr b="0" lang="fr-BF" sz="12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Dean, R.A., Talbot, N.J., Ebbole, D.J., Farman, M.L., Mitchell, T.K., Orbach, M.J., Thon, M., Kulkarni, R., Xu, J.-R., Pan, H., Read, N.D., Lee, Y.-H., Carbone, I., Brown, D., Oh, Y.Y., Donofrio, N., Jeong, J.S., Soanes, D.M., Djonovic, S., Kolomiets, E., Rehmeyer, C., Li, W., Harding, M., Kim, S., Lebrun, M.-H., Bohnert, H., Coughlan, S., Butler, J., Calvo, S., Ma, L.-J., Nicol, R., Purcell, S., Nusbaum, C., Galagan, J.E., Birren, B.W., 2005. The genome sequence of the rice blast fungus Magnaporthe grisea. Nature 434, 980–986. https://doi.org/10.1038/nature03449</a:t>
            </a:r>
            <a:endParaRPr b="0" lang="fr-BF" sz="12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Gladieux, P., Ravel, S., Rieux, A., Cros-Arteil, S., Adreit, H., Milazzo, J., Thierry, M., Fournier, E., Terauchi, R., Tharreau, D., 2018. Coexistence of Multiple Endemic and Pandemic Lineages of the Rice Blast Pathogen. mBio 9, e01806-17. https://doi.org/10.1128/mBio.01806-17</a:t>
            </a:r>
            <a:endParaRPr b="0" lang="fr-BF" sz="12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Kankanala, P., Czymmek, K., Valent, B., 2007. Roles for rice membrane dynamics and plasmodesmata during biotrophic invasion by the blast fungus. Plant Cell 19, 706–724. https://doi.org/10.1105/tpc.106.046300</a:t>
            </a:r>
            <a:endParaRPr b="0" lang="fr-BF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REFERENCES (2/2)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8EC081D-CBE2-4A54-AE63-58BE48F56B37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Latorre, S.M., Reyes-Avila, C.S., Malmgren, A., Win, J., Kamoun, S., Burbano, H.A., 2020. Differential loss of effector genes in three recently expanded pandemic clonal lineages of the rice blast fungus. BMC Biol 18, 88. https://doi.org/10.1186/s12915-020-00818-z</a:t>
            </a:r>
            <a:endParaRPr b="0" lang="fr-BF" sz="12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Saleh, D., Xu, P., Shen, Y., Li, C., Adreit, H., Milazzo, J., Ravigné, V., Bazin, E., Nottéghem, J.-L., Fournier, E., Tharreau, D., 2012. Sex at the origin: an Asian population of the rice blast fungus Magnaporthe oryzae reproduces sexually. Molecular Ecology 21, 1330–1344. https://doi.org/10.1111/j.1365-294X.2012.05469.x</a:t>
            </a:r>
            <a:endParaRPr b="0" lang="fr-BF" sz="12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Takan, J.P., Chipili, J., Muthumeenakshi, S., Talbot, N.J., Manyasa, E.O., Bandyopadhyay, R., Sere, Y., Nutsugah, S.K., Talhinhas, P., Hossain, M., Brown, A.E., Sreenivasaprasad, S., 2012. Magnaporthe oryzae populations adapted to finger millet and rice exhibit distinctive patterns of genetic diversity, sexuality and host interaction. Mol Biotechnol 50, 145–158. https://doi.org/10.1007/s12033-011-9429-z</a:t>
            </a:r>
            <a:endParaRPr b="0" lang="fr-BF" sz="12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Talbot, N.J., 2003. On the Trail of a Cereal Killer: Exploring the Biology of Magnaporthe grisea. Annual Review of Microbiology 57, 177–202. https://doi.org/10.1146/annurev.micro.57.030502.090957</a:t>
            </a:r>
            <a:endParaRPr b="0" lang="fr-BF" sz="12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Valent, B., Khang, C.H., 2010. Recent advances in rice blast effector research. Curr Opin Plant Biol 13, 434–441. https://doi.org/10.1016/j.pbi.2010.04.012</a:t>
            </a:r>
            <a:endParaRPr b="0" lang="fr-BF" sz="12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Zeigler, R.S., 1998. RECOMBINATION IN MAGNAPORTHE GRISEA. Annual Review of Phytopathology 36, 249–275. https://doi.org/10.1146/annurev.phyto.36.1.249</a:t>
            </a:r>
            <a:endParaRPr b="0" lang="fr-BF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800000" y="1696680"/>
            <a:ext cx="5183280" cy="14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8000" spc="-1" strike="noStrike">
                <a:solidFill>
                  <a:srgbClr val="000000"/>
                </a:solidFill>
                <a:latin typeface="Arial"/>
                <a:ea typeface="Arial"/>
              </a:rPr>
              <a:t>THANKS</a:t>
            </a:r>
            <a:endParaRPr b="0" lang="fr-BF" sz="80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109D9BB-CF33-46B2-ABAD-799C6724838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7704000" y="3960000"/>
            <a:ext cx="136440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MIND MAP</a:t>
            </a:r>
            <a:endParaRPr b="0" lang="fr-BF" sz="18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3A020E5-4292-46E9-BA8A-579B6EFA3560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7848000" y="2952000"/>
            <a:ext cx="1076400" cy="107640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rcRect l="4829" t="0" r="2803" b="0"/>
          <a:stretch/>
        </p:blipFill>
        <p:spPr>
          <a:xfrm>
            <a:off x="144000" y="72000"/>
            <a:ext cx="7629120" cy="50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11760" y="9936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BACKGROUND (1/7)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12680" y="78336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just">
              <a:lnSpc>
                <a:spcPct val="200000"/>
              </a:lnSpc>
            </a:pPr>
            <a:endParaRPr b="0" lang="fr-BF" sz="1800" spc="-1" strike="noStrike">
              <a:latin typeface="Arial"/>
            </a:endParaRPr>
          </a:p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TAXONOMY</a:t>
            </a:r>
            <a:endParaRPr b="0" lang="fr-BF" sz="14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- Kingdom: Fungi</a:t>
            </a:r>
            <a:endParaRPr b="0" lang="fr-BF" sz="14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- Phylum: Ascomycota</a:t>
            </a:r>
            <a:endParaRPr b="0" lang="fr-BF" sz="14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- Class: Sordariomycetes</a:t>
            </a:r>
            <a:endParaRPr b="0" lang="fr-BF" sz="14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- Order: Magnaporthales</a:t>
            </a:r>
            <a:endParaRPr b="0" lang="fr-BF" sz="14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- Family: Magnaporthaceae</a:t>
            </a:r>
            <a:endParaRPr b="0" lang="fr-BF" sz="14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- Genus: Magnaporthe</a:t>
            </a:r>
            <a:endParaRPr b="0" lang="fr-BF" sz="14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- Species: Magnaporthe oryzae (synonym of Pyricularia oryzae)</a:t>
            </a:r>
            <a:endParaRPr b="0" lang="fr-BF" sz="14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A099350-D704-45AD-B232-1877BB711EFB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4703760" y="1368000"/>
            <a:ext cx="4220640" cy="2038320"/>
          </a:xfrm>
          <a:prstGeom prst="rect">
            <a:avLst/>
          </a:prstGeom>
          <a:ln>
            <a:noFill/>
          </a:ln>
        </p:spPr>
      </p:pic>
      <p:sp>
        <p:nvSpPr>
          <p:cNvPr id="101" name="CustomShape 4"/>
          <p:cNvSpPr/>
          <p:nvPr/>
        </p:nvSpPr>
        <p:spPr>
          <a:xfrm>
            <a:off x="5014440" y="3456000"/>
            <a:ext cx="3694680" cy="22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BF" sz="1000" spc="-1" strike="noStrike">
                <a:solidFill>
                  <a:srgbClr val="000000"/>
                </a:solidFill>
                <a:latin typeface="Arial"/>
                <a:ea typeface="DejaVu Sans"/>
              </a:rPr>
              <a:t>Pyricularia oryzae (181001p). A–E. Conidiophores and conidia</a:t>
            </a:r>
            <a:endParaRPr b="0" lang="fr-BF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11760" y="9936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BACKGROUND (2/7)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12680" y="78336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>
              <a:lnSpc>
                <a:spcPct val="150000"/>
              </a:lnSpc>
              <a:buClr>
                <a:srgbClr val="595959"/>
              </a:buClr>
              <a:buFont typeface="Arial"/>
              <a:buChar char="❏"/>
            </a:pPr>
            <a:r>
              <a:rPr b="1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Magnaporthe oryzae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or </a:t>
            </a:r>
            <a:r>
              <a:rPr b="1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Pyricularia oryzae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, also known as </a:t>
            </a:r>
            <a:r>
              <a:rPr b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rice blast fungus</a:t>
            </a:r>
            <a:endParaRPr b="0" lang="fr-BF" sz="1500" spc="-1" strike="noStrike">
              <a:latin typeface="Arial"/>
            </a:endParaRPr>
          </a:p>
          <a:p>
            <a:pPr marL="914400" indent="457200">
              <a:lnSpc>
                <a:spcPct val="15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i="1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one of the most important fungal disease of rice worldwide</a:t>
            </a:r>
            <a:endParaRPr b="0" lang="fr-BF" sz="1300" spc="-1" strike="noStrike">
              <a:latin typeface="Arial"/>
            </a:endParaRPr>
          </a:p>
          <a:p>
            <a:pPr marL="457200" indent="-319680">
              <a:lnSpc>
                <a:spcPct val="15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❏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Estimation: 10%–30% loss of rice production each year (</a:t>
            </a:r>
            <a:r>
              <a:rPr b="0" lang="en" sz="1300" spc="-1" strike="noStrike">
                <a:solidFill>
                  <a:srgbClr val="c9211e"/>
                </a:solidFill>
                <a:latin typeface="Arial"/>
                <a:ea typeface="Arial"/>
              </a:rPr>
              <a:t>Talbot, 2003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  <a:p>
            <a:pPr marL="457200" indent="-319680">
              <a:lnSpc>
                <a:spcPct val="150000"/>
              </a:lnSpc>
              <a:buClr>
                <a:srgbClr val="000000"/>
              </a:buClr>
              <a:buFont typeface="Arial"/>
              <a:buChar char="❏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Can infect the rice crop from seedlings to adult plant stages</a:t>
            </a:r>
            <a:endParaRPr b="0" lang="fr-BF" sz="1500" spc="-1" strike="noStrike">
              <a:latin typeface="Arial"/>
            </a:endParaRPr>
          </a:p>
          <a:p>
            <a:pPr marL="457200" indent="-319680">
              <a:lnSpc>
                <a:spcPct val="150000"/>
              </a:lnSpc>
              <a:buClr>
                <a:srgbClr val="000000"/>
              </a:buClr>
              <a:buFont typeface="Arial"/>
              <a:buChar char="❏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Cause blast disease on more than 50 cultivated plant species </a:t>
            </a:r>
            <a:endParaRPr b="0" lang="fr-BF" sz="15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rice (</a:t>
            </a:r>
            <a:r>
              <a:rPr b="0" i="1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Oryza sativa</a:t>
            </a:r>
            <a:r>
              <a:rPr b="0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), wheat (</a:t>
            </a:r>
            <a:r>
              <a:rPr b="0" i="1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Triticum aestivum</a:t>
            </a:r>
            <a:r>
              <a:rPr b="0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),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" sz="1300" spc="-1" strike="noStrike">
                <a:solidFill>
                  <a:srgbClr val="c9211e"/>
                </a:solidFill>
                <a:latin typeface="Arial"/>
                <a:ea typeface="Arial"/>
              </a:rPr>
              <a:t>Chiapello </a:t>
            </a:r>
            <a:r>
              <a:rPr b="0" i="1" lang="en" sz="1300" spc="-1" strike="noStrike">
                <a:solidFill>
                  <a:srgbClr val="c9211e"/>
                </a:solidFill>
                <a:latin typeface="Arial"/>
                <a:ea typeface="Arial"/>
              </a:rPr>
              <a:t>et al., </a:t>
            </a:r>
            <a:r>
              <a:rPr b="0" lang="en" sz="1300" spc="-1" strike="noStrike">
                <a:solidFill>
                  <a:srgbClr val="c9211e"/>
                </a:solidFill>
                <a:latin typeface="Arial"/>
                <a:ea typeface="Arial"/>
              </a:rPr>
              <a:t>2015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barley (</a:t>
            </a:r>
            <a:r>
              <a:rPr b="0" i="1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Hordeum vulgare</a:t>
            </a:r>
            <a:r>
              <a:rPr b="0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), ﬁnger millet (</a:t>
            </a:r>
            <a:r>
              <a:rPr b="0" i="1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Eleusine coracana</a:t>
            </a:r>
            <a:r>
              <a:rPr b="0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) etc.</a:t>
            </a:r>
            <a:endParaRPr b="0" lang="fr-BF" sz="13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5923565-FCB6-44E4-AD5D-C25FD436290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05" name="Google Shape;82;p16_1" descr=""/>
          <p:cNvPicPr/>
          <p:nvPr/>
        </p:nvPicPr>
        <p:blipFill>
          <a:blip r:embed="rId1"/>
          <a:stretch/>
        </p:blipFill>
        <p:spPr>
          <a:xfrm>
            <a:off x="6491520" y="1345680"/>
            <a:ext cx="2218680" cy="1662840"/>
          </a:xfrm>
          <a:prstGeom prst="rect">
            <a:avLst/>
          </a:prstGeom>
          <a:ln>
            <a:noFill/>
          </a:ln>
        </p:spPr>
      </p:pic>
      <p:pic>
        <p:nvPicPr>
          <p:cNvPr id="106" name="Google Shape;83;p16_1" descr=""/>
          <p:cNvPicPr/>
          <p:nvPr/>
        </p:nvPicPr>
        <p:blipFill>
          <a:blip r:embed="rId2"/>
          <a:srcRect l="39033" t="0" r="-6" b="0"/>
          <a:stretch/>
        </p:blipFill>
        <p:spPr>
          <a:xfrm>
            <a:off x="5210280" y="3457080"/>
            <a:ext cx="2563200" cy="1520280"/>
          </a:xfrm>
          <a:prstGeom prst="rect">
            <a:avLst/>
          </a:prstGeom>
          <a:ln>
            <a:noFill/>
          </a:ln>
        </p:spPr>
      </p:pic>
      <p:sp>
        <p:nvSpPr>
          <p:cNvPr id="107" name="CustomShape 4"/>
          <p:cNvSpPr/>
          <p:nvPr/>
        </p:nvSpPr>
        <p:spPr>
          <a:xfrm>
            <a:off x="6796440" y="2985120"/>
            <a:ext cx="169560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Foliar blast on rice</a:t>
            </a:r>
            <a:endParaRPr b="0" lang="fr-BF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Source : (M. Sester/Cirad)</a:t>
            </a:r>
            <a:endParaRPr b="0" lang="fr-BF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fr-BF" sz="9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7777800" y="3870000"/>
            <a:ext cx="126756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Field damage in the Camargue</a:t>
            </a: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. Photos: JB Morel, INRAE</a:t>
            </a:r>
            <a:endParaRPr b="0" lang="fr-BF" sz="900" spc="-1" strike="noStrike">
              <a:latin typeface="Arial"/>
            </a:endParaRPr>
          </a:p>
        </p:txBody>
      </p:sp>
      <p:pic>
        <p:nvPicPr>
          <p:cNvPr id="109" name="Google Shape;86;p16_1" descr=""/>
          <p:cNvPicPr/>
          <p:nvPr/>
        </p:nvPicPr>
        <p:blipFill>
          <a:blip r:embed="rId3"/>
          <a:srcRect l="0" t="0" r="73642" b="69276"/>
          <a:stretch/>
        </p:blipFill>
        <p:spPr>
          <a:xfrm>
            <a:off x="311760" y="3840120"/>
            <a:ext cx="1900440" cy="1212480"/>
          </a:xfrm>
          <a:prstGeom prst="rect">
            <a:avLst/>
          </a:prstGeom>
          <a:ln>
            <a:noFill/>
          </a:ln>
        </p:spPr>
      </p:pic>
      <p:sp>
        <p:nvSpPr>
          <p:cNvPr id="110" name="CustomShape 6"/>
          <p:cNvSpPr/>
          <p:nvPr/>
        </p:nvSpPr>
        <p:spPr>
          <a:xfrm>
            <a:off x="2246760" y="4217040"/>
            <a:ext cx="804600" cy="5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Rice blast symptoms</a:t>
            </a:r>
            <a:endParaRPr b="0" lang="fr-BF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Diallo, 2021</a:t>
            </a:r>
            <a:endParaRPr b="0" lang="fr-BF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11760" y="9936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BACKGROUND (3/7)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12680" y="53136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1968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1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is an</a:t>
            </a:r>
            <a:r>
              <a:rPr b="0" lang="en" sz="1500" spc="-1" strike="noStrike">
                <a:solidFill>
                  <a:srgbClr val="0097a7"/>
                </a:solidFill>
                <a:latin typeface="Arial"/>
                <a:ea typeface="Arial"/>
              </a:rPr>
              <a:t> </a:t>
            </a:r>
            <a:r>
              <a:rPr b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ascomycete fungus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, haploid</a:t>
            </a:r>
            <a:endParaRPr b="0" lang="fr-BF" sz="1500" spc="-1" strike="noStrike">
              <a:latin typeface="Arial"/>
            </a:endParaRPr>
          </a:p>
          <a:p>
            <a:pPr marL="457200" indent="-31968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Can reproduce both sexually and asexually to produce specialized infectious structures (</a:t>
            </a:r>
            <a:r>
              <a:rPr b="0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Kankanala </a:t>
            </a:r>
            <a:r>
              <a:rPr b="0" i="1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et al., </a:t>
            </a:r>
            <a:r>
              <a:rPr b="0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2007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  <a:p>
            <a:pPr lvl="1" marL="914400" indent="-29412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Hemibiotroph which initially colonized in a biotrophic manner</a:t>
            </a:r>
            <a:endParaRPr b="0" lang="fr-BF" sz="1500" spc="-1" strike="noStrike">
              <a:latin typeface="Arial"/>
            </a:endParaRPr>
          </a:p>
          <a:p>
            <a:pPr lvl="1" marL="914400" indent="-29412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Develops bulbous and branched hyphae that interfaces with the plant</a:t>
            </a:r>
            <a:endParaRPr b="0" lang="fr-BF" sz="1500" spc="-1" strike="noStrike">
              <a:latin typeface="Arial"/>
            </a:endParaRPr>
          </a:p>
          <a:p>
            <a:pPr lvl="1" marL="914400" indent="-29412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And ﬁnally switches to a necrotrophic lifestyle</a:t>
            </a:r>
            <a:endParaRPr b="0" lang="fr-BF" sz="1500" spc="-1" strike="noStrike">
              <a:latin typeface="Arial"/>
            </a:endParaRPr>
          </a:p>
          <a:p>
            <a:pPr marL="457200" indent="-31968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, ﬁrst plant pathogenic fungus to be completely sequenced </a:t>
            </a:r>
            <a:endParaRPr b="0" lang="fr-BF" sz="15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Dean </a:t>
            </a:r>
            <a:r>
              <a:rPr b="0" i="1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et al</a:t>
            </a:r>
            <a:r>
              <a:rPr b="0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, 2005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FA75A2C-B9F4-4FF2-8E53-C62B92DFD2CD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14" name="Google Shape;95;p17" descr=""/>
          <p:cNvPicPr/>
          <p:nvPr/>
        </p:nvPicPr>
        <p:blipFill>
          <a:blip r:embed="rId1"/>
          <a:stretch/>
        </p:blipFill>
        <p:spPr>
          <a:xfrm>
            <a:off x="7200000" y="1800000"/>
            <a:ext cx="1772280" cy="1571760"/>
          </a:xfrm>
          <a:prstGeom prst="rect">
            <a:avLst/>
          </a:prstGeom>
          <a:ln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7128000" y="3456000"/>
            <a:ext cx="1962360" cy="86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Germinated spores of </a:t>
            </a:r>
            <a:r>
              <a:rPr b="1" i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 under the miscroscope</a:t>
            </a:r>
            <a:endParaRPr b="0" lang="fr-BF" sz="9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(LEICA MA205 C) Photo : D. Diagne / BGPI CIRAD, Montpellier, 2020</a:t>
            </a:r>
            <a:endParaRPr b="0" lang="fr-BF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BACKGROUND (4/7)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12680" y="630720"/>
            <a:ext cx="8914320" cy="43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4880" algn="just">
              <a:lnSpc>
                <a:spcPct val="200000"/>
              </a:lnSpc>
              <a:buClr>
                <a:srgbClr val="595959"/>
              </a:buClr>
              <a:buFont typeface="Arial"/>
              <a:buChar char="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High genetic variation of </a:t>
            </a: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was found in populations from</a:t>
            </a:r>
            <a:endParaRPr b="0" lang="fr-BF" sz="1500" spc="-1" strike="noStrike">
              <a:latin typeface="Arial"/>
            </a:endParaRPr>
          </a:p>
          <a:p>
            <a:pPr lvl="7" marL="1728000" indent="-21240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South, East and Southeast Asia, </a:t>
            </a:r>
            <a:endParaRPr b="0" lang="fr-BF" sz="1500" spc="-1" strike="noStrike">
              <a:latin typeface="Arial"/>
            </a:endParaRPr>
          </a:p>
          <a:p>
            <a:pPr lvl="7" marL="1728000" indent="-212400" algn="just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which is more diverse than in other continents (</a:t>
            </a:r>
            <a:r>
              <a:rPr b="0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Zeigler, 1998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  <a:p>
            <a:pPr marL="457200" indent="-31968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Study based on microsatellites markers supported this observation</a:t>
            </a:r>
            <a:endParaRPr b="0" lang="fr-BF" sz="15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Asia was the center of origin of M. Oryzae (</a:t>
            </a:r>
            <a:r>
              <a:rPr b="0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Saleh </a:t>
            </a:r>
            <a:r>
              <a:rPr b="0" i="1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et al., </a:t>
            </a:r>
            <a:r>
              <a:rPr b="0" lang="en" sz="1500" spc="-1" strike="noStrike">
                <a:solidFill>
                  <a:srgbClr val="c9211e"/>
                </a:solidFill>
                <a:latin typeface="Arial"/>
                <a:ea typeface="Arial"/>
              </a:rPr>
              <a:t>2014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  <a:p>
            <a:pPr marL="457200" indent="-31968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Advances in high-throughput genomic sequencing have enhanced single</a:t>
            </a:r>
            <a:endParaRPr b="0" lang="fr-BF" sz="15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nucleotide polymorphism (SNP) discovery. </a:t>
            </a:r>
            <a:endParaRPr b="0" lang="fr-BF" sz="15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endParaRPr b="0" lang="fr-BF" sz="15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endParaRPr b="0" lang="fr-BF" sz="15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1D6323-90C8-444A-A80A-BBF965708DB1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11760" y="91080"/>
            <a:ext cx="8516160" cy="5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220" spc="-1" strike="noStrike">
                <a:solidFill>
                  <a:srgbClr val="000000"/>
                </a:solidFill>
                <a:latin typeface="Arial"/>
                <a:ea typeface="Arial"/>
              </a:rPr>
              <a:t>BACKGROUND (5/7)</a:t>
            </a:r>
            <a:endParaRPr b="0" lang="fr-BF" sz="322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472600" y="4663080"/>
            <a:ext cx="544320" cy="3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89999F9-6783-4DC8-9624-3C5C98692AB7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108000" y="763200"/>
            <a:ext cx="5396400" cy="30520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1983600" y="3922920"/>
            <a:ext cx="5068800" cy="11854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5616000" y="1102680"/>
            <a:ext cx="3398400" cy="285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fr-BF</dc:language>
  <cp:lastModifiedBy>Pakyendou Estel NAME</cp:lastModifiedBy>
  <dcterms:modified xsi:type="dcterms:W3CDTF">2025-02-10T11:53:02Z</dcterms:modified>
  <cp:revision>97</cp:revision>
  <dc:subject/>
  <dc:title/>
</cp:coreProperties>
</file>